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4" r:id="rId4"/>
  </p:sldMasterIdLst>
  <p:notesMasterIdLst>
    <p:notesMasterId r:id="rId16"/>
  </p:notesMasterIdLst>
  <p:handoutMasterIdLst>
    <p:handoutMasterId r:id="rId17"/>
  </p:handoutMasterIdLst>
  <p:sldIdLst>
    <p:sldId id="257" r:id="rId5"/>
    <p:sldId id="389" r:id="rId6"/>
    <p:sldId id="384" r:id="rId7"/>
    <p:sldId id="390" r:id="rId8"/>
    <p:sldId id="391" r:id="rId9"/>
    <p:sldId id="392" r:id="rId10"/>
    <p:sldId id="397" r:id="rId11"/>
    <p:sldId id="393" r:id="rId12"/>
    <p:sldId id="394" r:id="rId13"/>
    <p:sldId id="395" r:id="rId14"/>
    <p:sldId id="396"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25" autoAdjust="0"/>
  </p:normalViewPr>
  <p:slideViewPr>
    <p:cSldViewPr snapToGrid="0">
      <p:cViewPr>
        <p:scale>
          <a:sx n="75" d="100"/>
          <a:sy n="75" d="100"/>
        </p:scale>
        <p:origin x="540" y="-9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22/05/2022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22/05/2022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22/05/2022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3</a:t>
            </a:fld>
            <a:endParaRPr lang="es-ES"/>
          </a:p>
        </p:txBody>
      </p:sp>
      <p:sp>
        <p:nvSpPr>
          <p:cNvPr id="5" name="Marcador de fecha 4">
            <a:extLst>
              <a:ext uri="{FF2B5EF4-FFF2-40B4-BE49-F238E27FC236}">
                <a16:creationId xmlns:a16="http://schemas.microsoft.com/office/drawing/2014/main" id="{B7EFB138-4F72-48F1-A918-7B41E31D22BD}"/>
              </a:ext>
            </a:extLst>
          </p:cNvPr>
          <p:cNvSpPr>
            <a:spLocks noGrp="1"/>
          </p:cNvSpPr>
          <p:nvPr>
            <p:ph type="dt" idx="1"/>
          </p:nvPr>
        </p:nvSpPr>
        <p:spPr/>
        <p:txBody>
          <a:bodyPr/>
          <a:lstStyle/>
          <a:p>
            <a:pPr rtl="0"/>
            <a:fld id="{F0FE51CE-157E-4294-ACC8-C8FB7FDA6E7F}" type="datetime1">
              <a:rPr lang="es-ES" smtClean="0"/>
              <a:t>22/05/2022</a:t>
            </a:fld>
            <a:endParaRPr lang="es-ES"/>
          </a:p>
        </p:txBody>
      </p:sp>
    </p:spTree>
    <p:extLst>
      <p:ext uri="{BB962C8B-B14F-4D97-AF65-F5344CB8AC3E}">
        <p14:creationId xmlns:p14="http://schemas.microsoft.com/office/powerpoint/2010/main" val="2100331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9" name="Forma libre: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34" name="Gru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3" name="Gru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a libre: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p>
        </p:txBody>
      </p:sp>
      <p:sp>
        <p:nvSpPr>
          <p:cNvPr id="4" name="Marcador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ES" smtClean="0"/>
              <a:t>‹Nº›</a:t>
            </a:fld>
            <a:endParaRPr lang="es-ES"/>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ES"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Escala de tiempo de tabla y gráfic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s-ES" dirty="0"/>
            </a:lvl1pPr>
          </a:lstStyle>
          <a:p>
            <a:pPr lvl="0" rtl="0">
              <a:lnSpc>
                <a:spcPct val="100000"/>
              </a:lnSpc>
            </a:pPr>
            <a:r>
              <a:rPr lang="es-ES"/>
              <a:t>Haga clic para modificar el estilo de título del patrón</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s-ES"/>
              <a:t>Martes, 2 de febrero de 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ido y columna 2 (diapositiva de comparación)">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Rectángu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2" name="Títu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s-ES" sz="1400" b="0" cap="all" spc="200" baseline="0" dirty="0">
                <a:solidFill>
                  <a:schemeClr val="tx1"/>
                </a:solidFill>
              </a:defRPr>
            </a:lvl1pPr>
          </a:lstStyle>
          <a:p>
            <a:pPr marL="228600" lvl="0" indent="-228600" rtl="0"/>
            <a:r>
              <a:rPr lang="es-ES"/>
              <a:t>Haga clic para modificar los estilos de texto del patrón</a:t>
            </a:r>
          </a:p>
        </p:txBody>
      </p:sp>
      <p:sp>
        <p:nvSpPr>
          <p:cNvPr id="6" name="Marcador de contenid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s-ES"/>
              <a:t>Martes, 2 de febrero de 20XX</a:t>
            </a:r>
          </a:p>
        </p:txBody>
      </p:sp>
      <p:sp>
        <p:nvSpPr>
          <p:cNvPr id="8" name="Marcador de pie de pá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Ejemplo de Texto de pie de página</a:t>
            </a:r>
            <a:endParaRPr lang="es-ES" dirty="0"/>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hyperlink" Target="https://www.pexels.com/es-es/foto/hombre-trabajando-coche-vehiculo-3807329/"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hyperlink" Target="https://gpcambiemos.org/portal/OAS/Angulos/objetivo_de_aprendizaje.html"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hyperlink" Target="http://ginfed.net.co/abp/ciclismo/pregunta_problema.html"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isolution.pro/th/q/so68743581/withi-peid-ios-simulator-ni-android-studio-sahrab-xaepphlikhechan-flutter" TargetMode="External"/><Relationship Id="rId7" Type="http://schemas.openxmlformats.org/officeDocument/2006/relationships/hyperlink" Target="https://stackoverrun.com/ko/q/12846647" TargetMode="External"/><Relationship Id="rId12" Type="http://schemas.openxmlformats.org/officeDocument/2006/relationships/hyperlink" Target="https://creativecommons.org/licenses/by-nc-sa/3.0/" TargetMode="External"/><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6.jpg"/><Relationship Id="rId11" Type="http://schemas.openxmlformats.org/officeDocument/2006/relationships/hyperlink" Target="https://creativecommons.org/licenses/by-sa/3.0/" TargetMode="External"/><Relationship Id="rId5" Type="http://schemas.openxmlformats.org/officeDocument/2006/relationships/hyperlink" Target="https://javabahia.blogspot.com/2017/07/java-se-8-update-144-disponivel-para.html" TargetMode="External"/><Relationship Id="rId10" Type="http://schemas.openxmlformats.org/officeDocument/2006/relationships/hyperlink" Target="https://creativecommons.org/licenses/by/3.0/" TargetMode="External"/><Relationship Id="rId4" Type="http://schemas.openxmlformats.org/officeDocument/2006/relationships/image" Target="../media/image15.png"/><Relationship Id="rId9" Type="http://schemas.openxmlformats.org/officeDocument/2006/relationships/hyperlink" Target="http://www.artit-k.com/dev-sqlite-database-on-android-for-newbi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title"/>
          </p:nvPr>
        </p:nvSpPr>
        <p:spPr>
          <a:xfrm>
            <a:off x="6195497" y="1750373"/>
            <a:ext cx="5927678" cy="2384898"/>
          </a:xfrm>
        </p:spPr>
        <p:txBody>
          <a:bodyPr wrap="square" rtlCol="0" anchor="t" anchorCtr="0">
            <a:normAutofit fontScale="90000"/>
          </a:bodyPr>
          <a:lstStyle/>
          <a:p>
            <a:pPr rtl="0"/>
            <a:r>
              <a:rPr lang="es-SV" sz="3200" dirty="0"/>
              <a:t>UNIVERSIDAD DE EL SALVADOR</a:t>
            </a:r>
            <a:br>
              <a:rPr lang="es-SV" sz="3200" dirty="0"/>
            </a:br>
            <a:r>
              <a:rPr lang="es-SV" sz="3200" dirty="0"/>
              <a:t>FACULTAD DE INGENIERÍA Y ARQUITECTURA</a:t>
            </a:r>
            <a:br>
              <a:rPr lang="es-SV" sz="3200" dirty="0"/>
            </a:br>
            <a:r>
              <a:rPr lang="es-SV" sz="3200" dirty="0"/>
              <a:t>ESCUELA DE INGENIERIA DE SISTEMAS INFORMATICOS</a:t>
            </a:r>
            <a:br>
              <a:rPr lang="es-SV" sz="3200" dirty="0"/>
            </a:br>
            <a:r>
              <a:rPr lang="es-SV" sz="3200" dirty="0"/>
              <a:t>EDUCACION A DISTANCIA</a:t>
            </a:r>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idx="1"/>
          </p:nvPr>
        </p:nvSpPr>
        <p:spPr>
          <a:xfrm>
            <a:off x="6096000" y="4135272"/>
            <a:ext cx="5468937" cy="2019868"/>
          </a:xfrm>
        </p:spPr>
        <p:txBody>
          <a:bodyPr wrap="square" rtlCol="0" anchor="b">
            <a:normAutofit/>
          </a:bodyPr>
          <a:lstStyle/>
          <a:p>
            <a:pPr rtl="0"/>
            <a:r>
              <a:rPr lang="es-ES" dirty="0"/>
              <a:t>PROYECTO DE APLICACIÓN MÓVIL</a:t>
            </a:r>
          </a:p>
          <a:p>
            <a:pPr rtl="0"/>
            <a:r>
              <a:rPr lang="es-SV" dirty="0"/>
              <a:t>Aplicación para el control del mantenimiento de vehículos</a:t>
            </a:r>
            <a:endParaRPr lang="es-ES" dirty="0"/>
          </a:p>
        </p:txBody>
      </p:sp>
      <p:pic>
        <p:nvPicPr>
          <p:cNvPr id="14" name="Marcador de posición de imagen 13" descr="Fondo digital de puntos de datos">
            <a:extLst>
              <a:ext uri="{FF2B5EF4-FFF2-40B4-BE49-F238E27FC236}">
                <a16:creationId xmlns:a16="http://schemas.microsoft.com/office/drawing/2014/main" id="{9A8AD548-922D-4E1D-B19C-5F6E808B8160}"/>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val="0"/>
              </a:ext>
            </a:extLst>
          </a:blip>
          <a:srcRect l="1674" r="5059" b="-1"/>
          <a:stretch/>
        </p:blipFill>
        <p:spPr>
          <a:xfrm>
            <a:off x="-1830723" y="0"/>
            <a:ext cx="7827227" cy="6857999"/>
          </a:xfrm>
          <a:noFill/>
        </p:spPr>
      </p:pic>
      <p:pic>
        <p:nvPicPr>
          <p:cNvPr id="1026" name="Picture 2">
            <a:extLst>
              <a:ext uri="{FF2B5EF4-FFF2-40B4-BE49-F238E27FC236}">
                <a16:creationId xmlns:a16="http://schemas.microsoft.com/office/drawing/2014/main" id="{7967B963-79FD-05BD-0417-ED8CEA56C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40" y="248847"/>
            <a:ext cx="2566247" cy="32004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Un dibujo de una cara feliz&#10;&#10;Descripción generada automáticamente con confianza baja">
            <a:extLst>
              <a:ext uri="{FF2B5EF4-FFF2-40B4-BE49-F238E27FC236}">
                <a16:creationId xmlns:a16="http://schemas.microsoft.com/office/drawing/2014/main" id="{876EDB12-3CBD-0FC9-3BF0-DF11E86A438D}"/>
              </a:ext>
            </a:extLst>
          </p:cNvPr>
          <p:cNvPicPr>
            <a:picLocks noChangeAspect="1"/>
          </p:cNvPicPr>
          <p:nvPr/>
        </p:nvPicPr>
        <p:blipFill>
          <a:blip r:embed="rId5"/>
          <a:stretch>
            <a:fillRect/>
          </a:stretch>
        </p:blipFill>
        <p:spPr>
          <a:xfrm>
            <a:off x="960481" y="4350811"/>
            <a:ext cx="5036024" cy="2258342"/>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553ACDAD-2BC9-1DD6-F73A-6B3AB861C51A}"/>
              </a:ext>
            </a:extLst>
          </p:cNvPr>
          <p:cNvSpPr>
            <a:spLocks noGrp="1"/>
          </p:cNvSpPr>
          <p:nvPr>
            <p:ph type="title"/>
          </p:nvPr>
        </p:nvSpPr>
        <p:spPr>
          <a:xfrm>
            <a:off x="550862" y="549275"/>
            <a:ext cx="11097551" cy="1332000"/>
          </a:xfrm>
        </p:spPr>
        <p:txBody>
          <a:bodyPr/>
          <a:lstStyle/>
          <a:p>
            <a:r>
              <a:rPr lang="es-SV" dirty="0"/>
              <a:t>PANTALLAS</a:t>
            </a:r>
            <a:endParaRPr lang="en-US" dirty="0"/>
          </a:p>
        </p:txBody>
      </p:sp>
      <p:sp>
        <p:nvSpPr>
          <p:cNvPr id="28" name="Text Placeholder 2">
            <a:extLst>
              <a:ext uri="{FF2B5EF4-FFF2-40B4-BE49-F238E27FC236}">
                <a16:creationId xmlns:a16="http://schemas.microsoft.com/office/drawing/2014/main" id="{43543E7F-20E6-8E0A-3D53-22BBC811FFC8}"/>
              </a:ext>
            </a:extLst>
          </p:cNvPr>
          <p:cNvSpPr>
            <a:spLocks noGrp="1"/>
          </p:cNvSpPr>
          <p:nvPr>
            <p:ph type="body" idx="1"/>
          </p:nvPr>
        </p:nvSpPr>
        <p:spPr>
          <a:xfrm>
            <a:off x="550864" y="1731375"/>
            <a:ext cx="3563936" cy="535354"/>
          </a:xfrm>
        </p:spPr>
        <p:txBody>
          <a:bodyPr/>
          <a:lstStyle/>
          <a:p>
            <a:endParaRPr lang="en-US"/>
          </a:p>
        </p:txBody>
      </p:sp>
      <p:pic>
        <p:nvPicPr>
          <p:cNvPr id="21" name="Marcador de posición de imagen 20" descr="Diagrama, Calendario&#10;&#10;Descripción generada automáticamente">
            <a:extLst>
              <a:ext uri="{FF2B5EF4-FFF2-40B4-BE49-F238E27FC236}">
                <a16:creationId xmlns:a16="http://schemas.microsoft.com/office/drawing/2014/main" id="{53F18C0C-B9BB-5477-1F9F-DC209214DE61}"/>
              </a:ext>
            </a:extLst>
          </p:cNvPr>
          <p:cNvPicPr>
            <a:picLocks noGrp="1" noChangeAspect="1"/>
          </p:cNvPicPr>
          <p:nvPr>
            <p:ph sz="half" idx="2"/>
          </p:nvPr>
        </p:nvPicPr>
        <p:blipFill>
          <a:blip r:embed="rId2"/>
          <a:stretch>
            <a:fillRect/>
          </a:stretch>
        </p:blipFill>
        <p:spPr>
          <a:xfrm>
            <a:off x="1194494" y="2432304"/>
            <a:ext cx="2293899" cy="3515555"/>
          </a:xfrm>
          <a:noFill/>
        </p:spPr>
      </p:pic>
      <p:sp>
        <p:nvSpPr>
          <p:cNvPr id="30" name="Text Placeholder 4">
            <a:extLst>
              <a:ext uri="{FF2B5EF4-FFF2-40B4-BE49-F238E27FC236}">
                <a16:creationId xmlns:a16="http://schemas.microsoft.com/office/drawing/2014/main" id="{82A4B3D5-CE34-CD90-79B0-09F72465DF16}"/>
              </a:ext>
            </a:extLst>
          </p:cNvPr>
          <p:cNvSpPr>
            <a:spLocks noGrp="1"/>
          </p:cNvSpPr>
          <p:nvPr>
            <p:ph type="body" sz="quarter" idx="13"/>
          </p:nvPr>
        </p:nvSpPr>
        <p:spPr>
          <a:xfrm>
            <a:off x="4341573" y="1731375"/>
            <a:ext cx="3566160" cy="535354"/>
          </a:xfrm>
        </p:spPr>
        <p:txBody>
          <a:bodyPr/>
          <a:lstStyle/>
          <a:p>
            <a:endParaRPr lang="en-US"/>
          </a:p>
        </p:txBody>
      </p:sp>
      <p:pic>
        <p:nvPicPr>
          <p:cNvPr id="23" name="Marcador de contenido 22" descr="Tabla&#10;&#10;Descripción generada automáticamente">
            <a:extLst>
              <a:ext uri="{FF2B5EF4-FFF2-40B4-BE49-F238E27FC236}">
                <a16:creationId xmlns:a16="http://schemas.microsoft.com/office/drawing/2014/main" id="{FF926BB5-6FD5-9E67-6F1C-6C66C3650525}"/>
              </a:ext>
            </a:extLst>
          </p:cNvPr>
          <p:cNvPicPr>
            <a:picLocks noGrp="1" noChangeAspect="1"/>
          </p:cNvPicPr>
          <p:nvPr>
            <p:ph sz="quarter" idx="14"/>
          </p:nvPr>
        </p:nvPicPr>
        <p:blipFill>
          <a:blip r:embed="rId3"/>
          <a:stretch>
            <a:fillRect/>
          </a:stretch>
        </p:blipFill>
        <p:spPr>
          <a:xfrm>
            <a:off x="5031101" y="2427288"/>
            <a:ext cx="2129798" cy="3516312"/>
          </a:xfrm>
        </p:spPr>
      </p:pic>
      <p:sp>
        <p:nvSpPr>
          <p:cNvPr id="34" name="Text Placeholder 6">
            <a:extLst>
              <a:ext uri="{FF2B5EF4-FFF2-40B4-BE49-F238E27FC236}">
                <a16:creationId xmlns:a16="http://schemas.microsoft.com/office/drawing/2014/main" id="{225EAA1A-CE59-83E3-61C9-ADB89E2B5565}"/>
              </a:ext>
            </a:extLst>
          </p:cNvPr>
          <p:cNvSpPr>
            <a:spLocks noGrp="1"/>
          </p:cNvSpPr>
          <p:nvPr>
            <p:ph type="body" sz="quarter" idx="3"/>
          </p:nvPr>
        </p:nvSpPr>
        <p:spPr>
          <a:xfrm>
            <a:off x="8139659" y="1731375"/>
            <a:ext cx="3566160" cy="535354"/>
          </a:xfrm>
        </p:spPr>
        <p:txBody>
          <a:bodyPr/>
          <a:lstStyle/>
          <a:p>
            <a:endParaRPr lang="en-US"/>
          </a:p>
        </p:txBody>
      </p:sp>
      <p:pic>
        <p:nvPicPr>
          <p:cNvPr id="25" name="Marcador de contenido 24" descr="Imagen que contiene Texto&#10;&#10;Descripción generada automáticamente">
            <a:extLst>
              <a:ext uri="{FF2B5EF4-FFF2-40B4-BE49-F238E27FC236}">
                <a16:creationId xmlns:a16="http://schemas.microsoft.com/office/drawing/2014/main" id="{B4B67A94-E4B8-E19A-955A-3050368B38D1}"/>
              </a:ext>
            </a:extLst>
          </p:cNvPr>
          <p:cNvPicPr>
            <a:picLocks noGrp="1" noChangeAspect="1"/>
          </p:cNvPicPr>
          <p:nvPr>
            <p:ph sz="quarter" idx="4"/>
          </p:nvPr>
        </p:nvPicPr>
        <p:blipFill>
          <a:blip r:embed="rId4"/>
          <a:stretch>
            <a:fillRect/>
          </a:stretch>
        </p:blipFill>
        <p:spPr>
          <a:xfrm>
            <a:off x="8764933" y="2427288"/>
            <a:ext cx="2258321" cy="3516312"/>
          </a:xfrm>
        </p:spPr>
      </p:pic>
      <p:sp>
        <p:nvSpPr>
          <p:cNvPr id="6" name="Marcador de número de diapositiva 5">
            <a:extLst>
              <a:ext uri="{FF2B5EF4-FFF2-40B4-BE49-F238E27FC236}">
                <a16:creationId xmlns:a16="http://schemas.microsoft.com/office/drawing/2014/main" id="{36B8BE18-2358-C799-3E46-B2A140A30E77}"/>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s-ES" smtClean="0"/>
              <a:pPr rtl="0">
                <a:spcAft>
                  <a:spcPts val="600"/>
                </a:spcAft>
              </a:pPr>
              <a:t>10</a:t>
            </a:fld>
            <a:endParaRPr lang="es-ES"/>
          </a:p>
        </p:txBody>
      </p:sp>
    </p:spTree>
    <p:extLst>
      <p:ext uri="{BB962C8B-B14F-4D97-AF65-F5344CB8AC3E}">
        <p14:creationId xmlns:p14="http://schemas.microsoft.com/office/powerpoint/2010/main" val="31715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9B7B6E9-9CD5-666E-94E5-94FB5F0234F9}"/>
              </a:ext>
            </a:extLst>
          </p:cNvPr>
          <p:cNvSpPr>
            <a:spLocks noGrp="1"/>
          </p:cNvSpPr>
          <p:nvPr>
            <p:ph type="title"/>
          </p:nvPr>
        </p:nvSpPr>
        <p:spPr/>
        <p:txBody>
          <a:bodyPr/>
          <a:lstStyle/>
          <a:p>
            <a:r>
              <a:rPr lang="en-US" sz="4400" dirty="0"/>
              <a:t>CONCLUSIONES </a:t>
            </a:r>
          </a:p>
        </p:txBody>
      </p:sp>
      <p:sp>
        <p:nvSpPr>
          <p:cNvPr id="14" name="Marcador de contenido 13">
            <a:extLst>
              <a:ext uri="{FF2B5EF4-FFF2-40B4-BE49-F238E27FC236}">
                <a16:creationId xmlns:a16="http://schemas.microsoft.com/office/drawing/2014/main" id="{9F62B25B-750F-D9C0-20D8-DCB290B1DDCC}"/>
              </a:ext>
            </a:extLst>
          </p:cNvPr>
          <p:cNvSpPr>
            <a:spLocks noGrp="1"/>
          </p:cNvSpPr>
          <p:nvPr>
            <p:ph sz="quarter" idx="15"/>
          </p:nvPr>
        </p:nvSpPr>
        <p:spPr/>
        <p:txBody>
          <a:bodyPr/>
          <a:lstStyle/>
          <a:p>
            <a:r>
              <a:rPr lang="es-SV" dirty="0"/>
              <a:t>Con la aplicación es fácil la gestión  y puede controlarse para los diferentes vehículos que posea el usuario, además de llevar el registro de los lugares donde se realice cada mantenimiento con sus respectivos contactos y el costo de cada uno de los mantenimientos realizados.</a:t>
            </a:r>
            <a:endParaRPr lang="en-US" dirty="0"/>
          </a:p>
        </p:txBody>
      </p:sp>
      <p:sp>
        <p:nvSpPr>
          <p:cNvPr id="11" name="Marcador de número de diapositiva 10">
            <a:extLst>
              <a:ext uri="{FF2B5EF4-FFF2-40B4-BE49-F238E27FC236}">
                <a16:creationId xmlns:a16="http://schemas.microsoft.com/office/drawing/2014/main" id="{508E020E-06A3-AC89-73AC-5C7E670B2282}"/>
              </a:ext>
            </a:extLst>
          </p:cNvPr>
          <p:cNvSpPr>
            <a:spLocks noGrp="1"/>
          </p:cNvSpPr>
          <p:nvPr>
            <p:ph type="sldNum" sz="quarter" idx="12"/>
          </p:nvPr>
        </p:nvSpPr>
        <p:spPr/>
        <p:txBody>
          <a:bodyPr/>
          <a:lstStyle/>
          <a:p>
            <a:pPr rtl="0"/>
            <a:fld id="{DBA1B0FB-D917-4C8C-928F-313BD683BF39}" type="slidenum">
              <a:rPr lang="es-ES" smtClean="0"/>
              <a:t>11</a:t>
            </a:fld>
            <a:endParaRPr lang="es-ES"/>
          </a:p>
        </p:txBody>
      </p:sp>
      <p:pic>
        <p:nvPicPr>
          <p:cNvPr id="20" name="Imagen 19">
            <a:extLst>
              <a:ext uri="{FF2B5EF4-FFF2-40B4-BE49-F238E27FC236}">
                <a16:creationId xmlns:a16="http://schemas.microsoft.com/office/drawing/2014/main" id="{120764DC-63BD-7F0C-4B3C-711BE8CF13F6}"/>
              </a:ext>
            </a:extLst>
          </p:cNvPr>
          <p:cNvPicPr>
            <a:picLocks noChangeAspect="1"/>
          </p:cNvPicPr>
          <p:nvPr/>
        </p:nvPicPr>
        <p:blipFill>
          <a:blip r:embed="rId2"/>
          <a:stretch>
            <a:fillRect/>
          </a:stretch>
        </p:blipFill>
        <p:spPr>
          <a:xfrm>
            <a:off x="7725513" y="1182241"/>
            <a:ext cx="4446699" cy="2334517"/>
          </a:xfrm>
          <a:prstGeom prst="rect">
            <a:avLst/>
          </a:prstGeom>
        </p:spPr>
      </p:pic>
      <p:pic>
        <p:nvPicPr>
          <p:cNvPr id="22" name="Imagen 21" descr="Texto&#10;&#10;Descripción generada automáticamente">
            <a:extLst>
              <a:ext uri="{FF2B5EF4-FFF2-40B4-BE49-F238E27FC236}">
                <a16:creationId xmlns:a16="http://schemas.microsoft.com/office/drawing/2014/main" id="{DD531615-7870-25F4-1795-1B2B285823C1}"/>
              </a:ext>
            </a:extLst>
          </p:cNvPr>
          <p:cNvPicPr>
            <a:picLocks noChangeAspect="1"/>
          </p:cNvPicPr>
          <p:nvPr/>
        </p:nvPicPr>
        <p:blipFill>
          <a:blip r:embed="rId3"/>
          <a:stretch>
            <a:fillRect/>
          </a:stretch>
        </p:blipFill>
        <p:spPr>
          <a:xfrm>
            <a:off x="1749863" y="114309"/>
            <a:ext cx="2768925" cy="4144456"/>
          </a:xfrm>
          <a:prstGeom prst="rect">
            <a:avLst/>
          </a:prstGeom>
        </p:spPr>
      </p:pic>
      <p:pic>
        <p:nvPicPr>
          <p:cNvPr id="24" name="Imagen 23">
            <a:extLst>
              <a:ext uri="{FF2B5EF4-FFF2-40B4-BE49-F238E27FC236}">
                <a16:creationId xmlns:a16="http://schemas.microsoft.com/office/drawing/2014/main" id="{323AE476-0A18-CFD9-D763-EF09C1289C4F}"/>
              </a:ext>
            </a:extLst>
          </p:cNvPr>
          <p:cNvPicPr>
            <a:picLocks noChangeAspect="1"/>
          </p:cNvPicPr>
          <p:nvPr/>
        </p:nvPicPr>
        <p:blipFill>
          <a:blip r:embed="rId4"/>
          <a:stretch>
            <a:fillRect/>
          </a:stretch>
        </p:blipFill>
        <p:spPr>
          <a:xfrm>
            <a:off x="4742799" y="72287"/>
            <a:ext cx="2768925" cy="4240202"/>
          </a:xfrm>
          <a:prstGeom prst="rect">
            <a:avLst/>
          </a:prstGeom>
        </p:spPr>
      </p:pic>
    </p:spTree>
    <p:extLst>
      <p:ext uri="{BB962C8B-B14F-4D97-AF65-F5344CB8AC3E}">
        <p14:creationId xmlns:p14="http://schemas.microsoft.com/office/powerpoint/2010/main" val="401651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5545136" cy="2775458"/>
          </a:xfrm>
        </p:spPr>
        <p:txBody>
          <a:bodyPr rtlCol="0"/>
          <a:lstStyle/>
          <a:p>
            <a:pPr rtl="0"/>
            <a:r>
              <a:rPr lang="es-ES" dirty="0"/>
              <a:t>NOMBRE DE LOS INTEGRANTES DEL EQUIPO:</a:t>
            </a:r>
            <a:br>
              <a:rPr lang="es-ES" dirty="0"/>
            </a:br>
            <a:endParaRPr lang="es-ES" dirty="0"/>
          </a:p>
        </p:txBody>
      </p:sp>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550864" y="3240637"/>
            <a:ext cx="5099309" cy="2263184"/>
          </a:xfrm>
        </p:spPr>
        <p:txBody>
          <a:bodyPr rtlCol="0"/>
          <a:lstStyle/>
          <a:p>
            <a:pPr rtl="0"/>
            <a:r>
              <a:rPr lang="es-ES" dirty="0"/>
              <a:t>José Luis Alberto Abrego AA17025</a:t>
            </a:r>
          </a:p>
          <a:p>
            <a:pPr rtl="0"/>
            <a:r>
              <a:rPr lang="es-ES" dirty="0"/>
              <a:t>José Esteban Duran Cruz DC180024</a:t>
            </a:r>
          </a:p>
          <a:p>
            <a:pPr rtl="0"/>
            <a:r>
              <a:rPr lang="es-ES" dirty="0"/>
              <a:t>Adiel René Lara Valenzuela LV19007</a:t>
            </a:r>
          </a:p>
          <a:p>
            <a:pPr rtl="0"/>
            <a:r>
              <a:rPr lang="es-ES" dirty="0"/>
              <a:t>Carlos Roberto Orellana Miranda OM17034</a:t>
            </a:r>
          </a:p>
          <a:p>
            <a:pPr rtl="0"/>
            <a:endParaRPr lang="es-ES" dirty="0"/>
          </a:p>
        </p:txBody>
      </p:sp>
      <p:pic>
        <p:nvPicPr>
          <p:cNvPr id="8" name="Marcador de posición de imagen 7" descr="Datos digitales">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Marcador de posición de imagen 9" descr="Puntos de dato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Marcador de posición de imagen 11" descr="Fondo de datos">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Marcador de número de diapositiva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2</a:t>
            </a:fld>
            <a:endParaRPr lang="es-E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s-ES"/>
              <a:t>Introducción</a:t>
            </a:r>
            <a:endParaRPr lang="es-ES" dirty="0"/>
          </a:p>
        </p:txBody>
      </p:sp>
      <p:pic>
        <p:nvPicPr>
          <p:cNvPr id="20" name="Marcador de posición de imagen 19" descr="Fondo digital de puntos de datos">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Marcador de posición de imagen 24">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a:blip r:embed="rId4">
            <a:extLst>
              <a:ext uri="{837473B0-CC2E-450A-ABE3-18F120FF3D39}">
                <a1611:picAttrSrcUrl xmlns:a1611="http://schemas.microsoft.com/office/drawing/2016/11/main" r:id="rId5"/>
              </a:ext>
            </a:extLst>
          </a:blip>
          <a:srcRect l="23043" r="23043"/>
          <a:stretch/>
        </p:blipFill>
        <p:spPr>
          <a:xfrm>
            <a:off x="9137904" y="0"/>
            <a:ext cx="3054096" cy="3776472"/>
          </a:xfrm>
        </p:spPr>
      </p:pic>
      <p:sp>
        <p:nvSpPr>
          <p:cNvPr id="6" name="Marcador de número de diapositiva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s-ES" smtClean="0"/>
              <a:pPr rtl="0"/>
              <a:t>3</a:t>
            </a:fld>
            <a:endParaRPr lang="es-ES"/>
          </a:p>
        </p:txBody>
      </p:sp>
      <p:pic>
        <p:nvPicPr>
          <p:cNvPr id="23" name="Marcador de posición de imagen 22" descr="Una persona dibujando sobre una pizarra">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Marcador de contenido 11">
            <a:extLst>
              <a:ext uri="{FF2B5EF4-FFF2-40B4-BE49-F238E27FC236}">
                <a16:creationId xmlns:a16="http://schemas.microsoft.com/office/drawing/2014/main" id="{E5127060-CDBF-435F-9009-A5451CCE305D}"/>
              </a:ext>
            </a:extLst>
          </p:cNvPr>
          <p:cNvSpPr>
            <a:spLocks noGrp="1"/>
          </p:cNvSpPr>
          <p:nvPr>
            <p:ph sz="quarter" idx="15"/>
          </p:nvPr>
        </p:nvSpPr>
        <p:spPr>
          <a:xfrm>
            <a:off x="4203510" y="4508500"/>
            <a:ext cx="7437627" cy="1998712"/>
          </a:xfrm>
          <a:noFill/>
        </p:spPr>
        <p:txBody>
          <a:bodyPr rtlCol="0">
            <a:normAutofit fontScale="92500" lnSpcReduction="20000"/>
          </a:bodyPr>
          <a:lstStyle/>
          <a:p>
            <a:pPr algn="just" rtl="0"/>
            <a:r>
              <a:rPr lang="es-SV" dirty="0"/>
              <a:t>Después de ver el trabajo constante de un mecánico en su taller, lo vemos realizando tareas de gestión que lo mantienen al día con el cliente y el mantenimiento del automóvil. Se ve la necesidad de crear una aplicación para llevar registros de clientes, con esto se pretende tener acceso a la información, ya que todo el proceso se hace en papel y es un poco lento ya que el mecánico tiene que acceder al archivador y buscar entre todos los archivos hasta encontrar al cliente y su historial. </a:t>
            </a:r>
            <a:endParaRPr lang="es-ES" dirty="0"/>
          </a:p>
        </p:txBody>
      </p:sp>
      <p:pic>
        <p:nvPicPr>
          <p:cNvPr id="10" name="Marcador de posición de imagen 9" descr="Diagrama&#10;&#10;Descripción generada automáticamente">
            <a:extLst>
              <a:ext uri="{FF2B5EF4-FFF2-40B4-BE49-F238E27FC236}">
                <a16:creationId xmlns:a16="http://schemas.microsoft.com/office/drawing/2014/main" id="{7EBD6499-F312-D34A-FB73-FA6D81C2854F}"/>
              </a:ext>
            </a:extLst>
          </p:cNvPr>
          <p:cNvPicPr>
            <a:picLocks noGrp="1" noChangeAspect="1"/>
          </p:cNvPicPr>
          <p:nvPr>
            <p:ph type="pic" sz="quarter" idx="13"/>
          </p:nvPr>
        </p:nvPicPr>
        <p:blipFill>
          <a:blip r:embed="rId7"/>
          <a:srcRect l="9626" r="9626"/>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3038CA0A-295B-14A4-51DE-39FC853014F5}"/>
              </a:ext>
            </a:extLst>
          </p:cNvPr>
          <p:cNvSpPr>
            <a:spLocks noGrp="1"/>
          </p:cNvSpPr>
          <p:nvPr>
            <p:ph type="title"/>
          </p:nvPr>
        </p:nvSpPr>
        <p:spPr/>
        <p:txBody>
          <a:bodyPr/>
          <a:lstStyle/>
          <a:p>
            <a:r>
              <a:rPr lang="es-SV" dirty="0"/>
              <a:t>Objetivos</a:t>
            </a:r>
            <a:endParaRPr lang="en-US" dirty="0"/>
          </a:p>
        </p:txBody>
      </p:sp>
      <p:sp>
        <p:nvSpPr>
          <p:cNvPr id="12" name="Marcador de contenido 11">
            <a:extLst>
              <a:ext uri="{FF2B5EF4-FFF2-40B4-BE49-F238E27FC236}">
                <a16:creationId xmlns:a16="http://schemas.microsoft.com/office/drawing/2014/main" id="{7A5512C3-815E-D370-B714-44881E67836F}"/>
              </a:ext>
            </a:extLst>
          </p:cNvPr>
          <p:cNvSpPr>
            <a:spLocks noGrp="1"/>
          </p:cNvSpPr>
          <p:nvPr>
            <p:ph idx="1"/>
          </p:nvPr>
        </p:nvSpPr>
        <p:spPr>
          <a:xfrm>
            <a:off x="550863" y="1446663"/>
            <a:ext cx="11090274" cy="4646161"/>
          </a:xfrm>
        </p:spPr>
        <p:txBody>
          <a:bodyPr/>
          <a:lstStyle/>
          <a:p>
            <a:r>
              <a:rPr lang="es-SV" dirty="0"/>
              <a:t>General:</a:t>
            </a:r>
          </a:p>
          <a:p>
            <a:r>
              <a:rPr lang="es-SV" dirty="0"/>
              <a:t>Desarrollar un proyecto de un sistema de información mediante el diseño e implementación de una aplicación para dispositivos móviles.</a:t>
            </a:r>
          </a:p>
          <a:p>
            <a:endParaRPr lang="es-SV" dirty="0"/>
          </a:p>
          <a:p>
            <a:r>
              <a:rPr lang="es-SV" dirty="0"/>
              <a:t>Específicos:</a:t>
            </a:r>
          </a:p>
          <a:p>
            <a:r>
              <a:rPr lang="es-SV" dirty="0"/>
              <a:t>Desarrollar un sistema de control del mantenimiento de vehículos que permita gestionar el mantenimiento de un vehículo mediante la herramienta Android Studio.</a:t>
            </a:r>
          </a:p>
          <a:p>
            <a:r>
              <a:rPr lang="es-SV" dirty="0"/>
              <a:t>Implementar una base de datos </a:t>
            </a:r>
            <a:r>
              <a:rPr lang="es-SV" dirty="0" err="1"/>
              <a:t>sqlite</a:t>
            </a:r>
            <a:r>
              <a:rPr lang="es-SV" dirty="0"/>
              <a:t> para llevar el registro de clientes y de toda la información relacionada al mantenimiento del vehículo.</a:t>
            </a:r>
          </a:p>
          <a:p>
            <a:r>
              <a:rPr lang="es-SV" dirty="0"/>
              <a:t>Administrar registros de clientes y mantenimientos mediante un sistema para agilizar el proceso de reparación de un vehículo.</a:t>
            </a:r>
          </a:p>
          <a:p>
            <a:endParaRPr lang="en-US" dirty="0"/>
          </a:p>
        </p:txBody>
      </p:sp>
      <p:sp>
        <p:nvSpPr>
          <p:cNvPr id="9" name="Marcador de número de diapositiva 8">
            <a:extLst>
              <a:ext uri="{FF2B5EF4-FFF2-40B4-BE49-F238E27FC236}">
                <a16:creationId xmlns:a16="http://schemas.microsoft.com/office/drawing/2014/main" id="{D74DE7A6-4EF1-7783-7084-52B28B4AD82C}"/>
              </a:ext>
            </a:extLst>
          </p:cNvPr>
          <p:cNvSpPr>
            <a:spLocks noGrp="1"/>
          </p:cNvSpPr>
          <p:nvPr>
            <p:ph type="sldNum" sz="quarter" idx="12"/>
          </p:nvPr>
        </p:nvSpPr>
        <p:spPr/>
        <p:txBody>
          <a:bodyPr/>
          <a:lstStyle/>
          <a:p>
            <a:pPr rtl="0"/>
            <a:fld id="{DBA1B0FB-D917-4C8C-928F-313BD683BF39}" type="slidenum">
              <a:rPr lang="es-ES" smtClean="0"/>
              <a:t>4</a:t>
            </a:fld>
            <a:endParaRPr lang="es-ES"/>
          </a:p>
        </p:txBody>
      </p:sp>
      <p:pic>
        <p:nvPicPr>
          <p:cNvPr id="14" name="Imagen 13" descr="Un dibujo de una cara feliz&#10;&#10;Descripción generada automáticamente con confianza baja">
            <a:extLst>
              <a:ext uri="{FF2B5EF4-FFF2-40B4-BE49-F238E27FC236}">
                <a16:creationId xmlns:a16="http://schemas.microsoft.com/office/drawing/2014/main" id="{01B4375B-97F7-2696-4185-5B3654538787}"/>
              </a:ext>
            </a:extLst>
          </p:cNvPr>
          <p:cNvPicPr>
            <a:picLocks noChangeAspect="1"/>
          </p:cNvPicPr>
          <p:nvPr/>
        </p:nvPicPr>
        <p:blipFill>
          <a:blip r:embed="rId2"/>
          <a:stretch>
            <a:fillRect/>
          </a:stretch>
        </p:blipFill>
        <p:spPr>
          <a:xfrm>
            <a:off x="8595360" y="430002"/>
            <a:ext cx="3216812" cy="1442539"/>
          </a:xfrm>
          <a:prstGeom prst="rect">
            <a:avLst/>
          </a:prstGeom>
        </p:spPr>
      </p:pic>
      <p:pic>
        <p:nvPicPr>
          <p:cNvPr id="16" name="Imagen 15" descr="Imagen que contiene Logotipo&#10;&#10;Descripción generada automáticamente">
            <a:extLst>
              <a:ext uri="{FF2B5EF4-FFF2-40B4-BE49-F238E27FC236}">
                <a16:creationId xmlns:a16="http://schemas.microsoft.com/office/drawing/2014/main" id="{55BFE6D3-CF0B-6D3B-A0BA-969C614777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789" b="96813" l="4000" r="98500">
                        <a14:foregroundMark x1="64500" y1="8367" x2="90500" y2="9163"/>
                        <a14:foregroundMark x1="90500" y1="9163" x2="92000" y2="11554"/>
                        <a14:foregroundMark x1="79000" y1="17131" x2="79000" y2="34661"/>
                        <a14:foregroundMark x1="72500" y1="5179" x2="77500" y2="2789"/>
                        <a14:foregroundMark x1="95500" y1="12351" x2="98500" y2="15936"/>
                        <a14:foregroundMark x1="65500" y1="89641" x2="36000" y2="92032"/>
                        <a14:foregroundMark x1="51000" y1="94024" x2="40500" y2="94821"/>
                        <a14:foregroundMark x1="84000" y1="89641" x2="84000" y2="94821"/>
                        <a14:foregroundMark x1="70500" y1="93625" x2="73500" y2="97211"/>
                        <a14:foregroundMark x1="30500" y1="55777" x2="27500" y2="53785"/>
                        <a14:foregroundMark x1="11000" y1="58167" x2="4000" y2="56574"/>
                        <a14:foregroundMark x1="90500" y1="46614" x2="90500" y2="52590"/>
                      </a14:backgroundRemoval>
                    </a14:imgEffect>
                  </a14:imgLayer>
                </a14:imgProps>
              </a:ext>
              <a:ext uri="{837473B0-CC2E-450A-ABE3-18F120FF3D39}">
                <a1611:picAttrSrcUrl xmlns:a1611="http://schemas.microsoft.com/office/drawing/2016/11/main" r:id="rId5"/>
              </a:ext>
            </a:extLst>
          </a:blip>
          <a:stretch>
            <a:fillRect/>
          </a:stretch>
        </p:blipFill>
        <p:spPr>
          <a:xfrm>
            <a:off x="10011569" y="2594685"/>
            <a:ext cx="1905000" cy="2390775"/>
          </a:xfrm>
          <a:prstGeom prst="rect">
            <a:avLst/>
          </a:prstGeom>
        </p:spPr>
      </p:pic>
    </p:spTree>
    <p:extLst>
      <p:ext uri="{BB962C8B-B14F-4D97-AF65-F5344CB8AC3E}">
        <p14:creationId xmlns:p14="http://schemas.microsoft.com/office/powerpoint/2010/main" val="1419883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F4D06-999C-1CD2-BCA4-2A09630AE09B}"/>
              </a:ext>
            </a:extLst>
          </p:cNvPr>
          <p:cNvSpPr>
            <a:spLocks noGrp="1"/>
          </p:cNvSpPr>
          <p:nvPr>
            <p:ph type="title"/>
          </p:nvPr>
        </p:nvSpPr>
        <p:spPr/>
        <p:txBody>
          <a:bodyPr/>
          <a:lstStyle/>
          <a:p>
            <a:r>
              <a:rPr lang="es-SV" dirty="0"/>
              <a:t>I.	PLANTEAMIENTO DEL PROBLEMA </a:t>
            </a:r>
            <a:endParaRPr lang="en-US" dirty="0"/>
          </a:p>
        </p:txBody>
      </p:sp>
      <p:sp>
        <p:nvSpPr>
          <p:cNvPr id="3" name="Marcador de contenido 2">
            <a:extLst>
              <a:ext uri="{FF2B5EF4-FFF2-40B4-BE49-F238E27FC236}">
                <a16:creationId xmlns:a16="http://schemas.microsoft.com/office/drawing/2014/main" id="{3DFB5C99-2A2A-ED52-18E7-754108DAEE90}"/>
              </a:ext>
            </a:extLst>
          </p:cNvPr>
          <p:cNvSpPr>
            <a:spLocks noGrp="1"/>
          </p:cNvSpPr>
          <p:nvPr>
            <p:ph idx="1"/>
          </p:nvPr>
        </p:nvSpPr>
        <p:spPr/>
        <p:txBody>
          <a:bodyPr/>
          <a:lstStyle/>
          <a:p>
            <a:pPr algn="just"/>
            <a:r>
              <a:rPr lang="es-SV" sz="2800" dirty="0"/>
              <a:t>Crear una aplicación que permita gestionar el mantenimiento de los vehículos personales, tomando así las diferentes fechas en las cuales se realizan los mantenimientos, programación de futuros mantenimientos, y los costos totales generados para cada mantenimiento. Esta gestión puede controlarse para los diferentes vehículos que posea el usuario, además de llevar el registro de los lugares donde se realice cada mantenimiento con sus respectivos contactos y el costo de cada uno de los mantenimientos realizados.</a:t>
            </a:r>
          </a:p>
          <a:p>
            <a:pPr algn="just"/>
            <a:endParaRPr lang="en-US" sz="2800" dirty="0"/>
          </a:p>
        </p:txBody>
      </p:sp>
      <p:sp>
        <p:nvSpPr>
          <p:cNvPr id="6" name="Marcador de número de diapositiva 5">
            <a:extLst>
              <a:ext uri="{FF2B5EF4-FFF2-40B4-BE49-F238E27FC236}">
                <a16:creationId xmlns:a16="http://schemas.microsoft.com/office/drawing/2014/main" id="{633089EF-2DEC-1F91-044C-B627BF6C1DFF}"/>
              </a:ext>
            </a:extLst>
          </p:cNvPr>
          <p:cNvSpPr>
            <a:spLocks noGrp="1"/>
          </p:cNvSpPr>
          <p:nvPr>
            <p:ph type="sldNum" sz="quarter" idx="12"/>
          </p:nvPr>
        </p:nvSpPr>
        <p:spPr/>
        <p:txBody>
          <a:bodyPr/>
          <a:lstStyle/>
          <a:p>
            <a:pPr rtl="0"/>
            <a:fld id="{DBA1B0FB-D917-4C8C-928F-313BD683BF39}" type="slidenum">
              <a:rPr lang="es-ES" smtClean="0"/>
              <a:t>5</a:t>
            </a:fld>
            <a:endParaRPr lang="es-ES"/>
          </a:p>
        </p:txBody>
      </p:sp>
      <p:pic>
        <p:nvPicPr>
          <p:cNvPr id="8" name="Imagen 7" descr="Icono&#10;&#10;Descripción generada automáticamente">
            <a:extLst>
              <a:ext uri="{FF2B5EF4-FFF2-40B4-BE49-F238E27FC236}">
                <a16:creationId xmlns:a16="http://schemas.microsoft.com/office/drawing/2014/main" id="{6F29D968-2D0B-E279-42CC-FD507601B94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2244971">
            <a:off x="6113586" y="5246686"/>
            <a:ext cx="1692274" cy="1692274"/>
          </a:xfrm>
          <a:prstGeom prst="rect">
            <a:avLst/>
          </a:prstGeom>
        </p:spPr>
      </p:pic>
    </p:spTree>
    <p:extLst>
      <p:ext uri="{BB962C8B-B14F-4D97-AF65-F5344CB8AC3E}">
        <p14:creationId xmlns:p14="http://schemas.microsoft.com/office/powerpoint/2010/main" val="3722680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CEEA2A-8B4B-DB78-C92E-45D1FFF2A09C}"/>
              </a:ext>
            </a:extLst>
          </p:cNvPr>
          <p:cNvSpPr>
            <a:spLocks noGrp="1"/>
          </p:cNvSpPr>
          <p:nvPr>
            <p:ph type="title"/>
          </p:nvPr>
        </p:nvSpPr>
        <p:spPr/>
        <p:txBody>
          <a:bodyPr/>
          <a:lstStyle/>
          <a:p>
            <a:r>
              <a:rPr lang="en-US" dirty="0"/>
              <a:t>METODOLOGÍA </a:t>
            </a:r>
            <a:br>
              <a:rPr lang="en-US" dirty="0"/>
            </a:br>
            <a:br>
              <a:rPr lang="en-US" dirty="0"/>
            </a:br>
            <a:endParaRPr lang="en-US" dirty="0"/>
          </a:p>
        </p:txBody>
      </p:sp>
      <p:sp>
        <p:nvSpPr>
          <p:cNvPr id="6" name="Marcador de número de diapositiva 5">
            <a:extLst>
              <a:ext uri="{FF2B5EF4-FFF2-40B4-BE49-F238E27FC236}">
                <a16:creationId xmlns:a16="http://schemas.microsoft.com/office/drawing/2014/main" id="{C5995D61-82C2-2094-C33A-258EECEACC06}"/>
              </a:ext>
            </a:extLst>
          </p:cNvPr>
          <p:cNvSpPr>
            <a:spLocks noGrp="1"/>
          </p:cNvSpPr>
          <p:nvPr>
            <p:ph type="sldNum" sz="quarter" idx="12"/>
          </p:nvPr>
        </p:nvSpPr>
        <p:spPr/>
        <p:txBody>
          <a:bodyPr/>
          <a:lstStyle/>
          <a:p>
            <a:pPr rtl="0"/>
            <a:fld id="{DBA1B0FB-D917-4C8C-928F-313BD683BF39}" type="slidenum">
              <a:rPr lang="es-ES" smtClean="0"/>
              <a:t>6</a:t>
            </a:fld>
            <a:endParaRPr lang="es-ES"/>
          </a:p>
        </p:txBody>
      </p:sp>
      <p:pic>
        <p:nvPicPr>
          <p:cNvPr id="2049" name="Imagen 4" descr="Interfaz de usuario gráfica, Aplicación&#10;&#10;Descripción generada automáticamente">
            <a:extLst>
              <a:ext uri="{FF2B5EF4-FFF2-40B4-BE49-F238E27FC236}">
                <a16:creationId xmlns:a16="http://schemas.microsoft.com/office/drawing/2014/main" id="{540743E8-2DA5-346E-4481-1039E3988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91" y="1620326"/>
            <a:ext cx="9704309" cy="424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E041A65-B46A-CCBD-3D38-EB42D41D5073}"/>
              </a:ext>
            </a:extLst>
          </p:cNvPr>
          <p:cNvSpPr>
            <a:spLocks noChangeArrowheads="1"/>
          </p:cNvSpPr>
          <p:nvPr/>
        </p:nvSpPr>
        <p:spPr bwMode="auto">
          <a:xfrm>
            <a:off x="2265529" y="56039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8259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Interfaz de usuario gráfica, Texto&#10;&#10;Descripción generada automáticamente con confianza media">
            <a:extLst>
              <a:ext uri="{FF2B5EF4-FFF2-40B4-BE49-F238E27FC236}">
                <a16:creationId xmlns:a16="http://schemas.microsoft.com/office/drawing/2014/main" id="{E5B257BE-1424-F1ED-D642-34E8AB7F062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680" r="36743" b="1"/>
          <a:stretch/>
        </p:blipFill>
        <p:spPr>
          <a:xfrm>
            <a:off x="20" y="10"/>
            <a:ext cx="3054076" cy="3776462"/>
          </a:xfrm>
          <a:prstGeom prst="rect">
            <a:avLst/>
          </a:prstGeom>
          <a:noFill/>
        </p:spPr>
      </p:pic>
      <p:pic>
        <p:nvPicPr>
          <p:cNvPr id="8" name="Marcador de contenido 7" descr="Logotipo, nombre de la empresa&#10;&#10;Descripción generada automáticamente">
            <a:extLst>
              <a:ext uri="{FF2B5EF4-FFF2-40B4-BE49-F238E27FC236}">
                <a16:creationId xmlns:a16="http://schemas.microsoft.com/office/drawing/2014/main" id="{48F310C9-A024-3F33-831E-EAB74F7524A4}"/>
              </a:ext>
            </a:extLst>
          </p:cNvPr>
          <p:cNvPicPr>
            <a:picLocks noGrp="1" noChangeAspect="1"/>
          </p:cNvPicPr>
          <p:nvPr>
            <p:ph type="pic" sz="quarter" idx="14"/>
          </p:nvPr>
        </p:nvPicPr>
        <p:blipFill rotWithShape="1">
          <a:blip r:embed="rId4">
            <a:extLst>
              <a:ext uri="{837473B0-CC2E-450A-ABE3-18F120FF3D39}">
                <a1611:picAttrSrcUrl xmlns:a1611="http://schemas.microsoft.com/office/drawing/2016/11/main" r:id="rId5"/>
              </a:ext>
            </a:extLst>
          </a:blip>
          <a:srcRect l="23984" r="22033"/>
          <a:stretch/>
        </p:blipFill>
        <p:spPr>
          <a:xfrm>
            <a:off x="3054096" y="10"/>
            <a:ext cx="3054096" cy="3776462"/>
          </a:xfrm>
          <a:noFill/>
        </p:spPr>
      </p:pic>
      <p:pic>
        <p:nvPicPr>
          <p:cNvPr id="11" name="Imagen 10" descr="Interfaz de usuario gráfica, Texto, Aplicación, Correo electrónico&#10;&#10;Descripción generada automáticamente">
            <a:extLst>
              <a:ext uri="{FF2B5EF4-FFF2-40B4-BE49-F238E27FC236}">
                <a16:creationId xmlns:a16="http://schemas.microsoft.com/office/drawing/2014/main" id="{83ECB2C5-0743-A49B-A451-DB89C8852006}"/>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0191" r="43416" b="-2"/>
          <a:stretch/>
        </p:blipFill>
        <p:spPr>
          <a:xfrm>
            <a:off x="6083808" y="10"/>
            <a:ext cx="3054096" cy="3776462"/>
          </a:xfrm>
          <a:prstGeom prst="rect">
            <a:avLst/>
          </a:prstGeom>
          <a:noFill/>
        </p:spPr>
      </p:pic>
      <p:pic>
        <p:nvPicPr>
          <p:cNvPr id="17" name="Marcador de posición de imagen 16" descr="Logotipo&#10;&#10;Descripción generada automáticamente">
            <a:extLst>
              <a:ext uri="{FF2B5EF4-FFF2-40B4-BE49-F238E27FC236}">
                <a16:creationId xmlns:a16="http://schemas.microsoft.com/office/drawing/2014/main" id="{025DCFF5-B0B1-3B30-EE21-91BB67691805}"/>
              </a:ext>
            </a:extLst>
          </p:cNvPr>
          <p:cNvPicPr>
            <a:picLocks noGrp="1" noChangeAspect="1"/>
          </p:cNvPicPr>
          <p:nvPr>
            <p:ph type="pic" sz="quarter" idx="16"/>
          </p:nvPr>
        </p:nvPicPr>
        <p:blipFill>
          <a:blip r:embed="rId8">
            <a:extLst>
              <a:ext uri="{837473B0-CC2E-450A-ABE3-18F120FF3D39}">
                <a1611:picAttrSrcUrl xmlns:a1611="http://schemas.microsoft.com/office/drawing/2016/11/main" r:id="rId9"/>
              </a:ext>
            </a:extLst>
          </a:blip>
          <a:srcRect l="32056" r="32056"/>
          <a:stretch>
            <a:fillRect/>
          </a:stretch>
        </p:blipFill>
        <p:spPr>
          <a:xfrm>
            <a:off x="9137650" y="0"/>
            <a:ext cx="3054350" cy="3776663"/>
          </a:xfrm>
          <a:prstGeom prst="rect">
            <a:avLst/>
          </a:prstGeom>
        </p:spPr>
      </p:pic>
      <p:sp>
        <p:nvSpPr>
          <p:cNvPr id="6" name="Marcador de número de diapositiva 5">
            <a:extLst>
              <a:ext uri="{FF2B5EF4-FFF2-40B4-BE49-F238E27FC236}">
                <a16:creationId xmlns:a16="http://schemas.microsoft.com/office/drawing/2014/main" id="{5D34E9B4-7AD6-AE2C-C425-5D22896972AE}"/>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es-ES" smtClean="0"/>
              <a:pPr rtl="0">
                <a:spcAft>
                  <a:spcPts val="600"/>
                </a:spcAft>
              </a:pPr>
              <a:t>7</a:t>
            </a:fld>
            <a:endParaRPr lang="es-ES"/>
          </a:p>
        </p:txBody>
      </p:sp>
      <p:sp>
        <p:nvSpPr>
          <p:cNvPr id="28" name="Content Placeholder 9">
            <a:extLst>
              <a:ext uri="{FF2B5EF4-FFF2-40B4-BE49-F238E27FC236}">
                <a16:creationId xmlns:a16="http://schemas.microsoft.com/office/drawing/2014/main" id="{424F9B82-5E19-DC57-D240-508089921099}"/>
              </a:ext>
            </a:extLst>
          </p:cNvPr>
          <p:cNvSpPr>
            <a:spLocks noGrp="1"/>
          </p:cNvSpPr>
          <p:nvPr>
            <p:ph sz="quarter" idx="15"/>
          </p:nvPr>
        </p:nvSpPr>
        <p:spPr>
          <a:xfrm>
            <a:off x="1524000" y="4508500"/>
            <a:ext cx="9959823" cy="1563688"/>
          </a:xfrm>
        </p:spPr>
        <p:txBody>
          <a:bodyPr/>
          <a:lstStyle/>
          <a:p>
            <a:pPr algn="just"/>
            <a:r>
              <a:rPr lang="es-SV" sz="2800" dirty="0"/>
              <a:t>El Proyecto se trabaja con el programa Android Studio, dicha aplicación se programó en java, para la base de datos se trabajó con SQLite.</a:t>
            </a:r>
            <a:endParaRPr lang="en-US" sz="2800" dirty="0"/>
          </a:p>
        </p:txBody>
      </p:sp>
      <p:sp>
        <p:nvSpPr>
          <p:cNvPr id="9" name="CuadroTexto 8">
            <a:extLst>
              <a:ext uri="{FF2B5EF4-FFF2-40B4-BE49-F238E27FC236}">
                <a16:creationId xmlns:a16="http://schemas.microsoft.com/office/drawing/2014/main" id="{94E5E823-8BB3-7C08-015A-F3997BCE6727}"/>
              </a:ext>
            </a:extLst>
          </p:cNvPr>
          <p:cNvSpPr txBox="1"/>
          <p:nvPr/>
        </p:nvSpPr>
        <p:spPr>
          <a:xfrm>
            <a:off x="3818783" y="3576417"/>
            <a:ext cx="2289409" cy="200055"/>
          </a:xfrm>
          <a:prstGeom prst="rect">
            <a:avLst/>
          </a:prstGeom>
          <a:solidFill>
            <a:srgbClr val="000000"/>
          </a:solidFill>
        </p:spPr>
        <p:txBody>
          <a:bodyPr wrap="none" rtlCol="0">
            <a:spAutoFit/>
          </a:bodyPr>
          <a:lstStyle/>
          <a:p>
            <a:pPr algn="r">
              <a:spcAft>
                <a:spcPts val="600"/>
              </a:spcAft>
            </a:pPr>
            <a:r>
              <a:rPr lang="en-US" sz="700" dirty="0" err="1">
                <a:solidFill>
                  <a:srgbClr val="FFFFFF"/>
                </a:solidFill>
                <a:hlinkClick r:id="rId5" tooltip="https://javabahia.blogspot.com/2017/07/java-se-8-update-144-disponivel-para.html">
                  <a:extLst>
                    <a:ext uri="{A12FA001-AC4F-418D-AE19-62706E023703}">
                      <ahyp:hlinkClr xmlns:ahyp="http://schemas.microsoft.com/office/drawing/2018/hyperlinkcolor" val="tx"/>
                    </a:ext>
                  </a:extLst>
                </a:hlinkClick>
              </a:rPr>
              <a:t>Esta</a:t>
            </a:r>
            <a:r>
              <a:rPr lang="en-US" sz="700" dirty="0">
                <a:solidFill>
                  <a:srgbClr val="FFFFFF"/>
                </a:solidFill>
                <a:hlinkClick r:id="rId5" tooltip="https://javabahia.blogspot.com/2017/07/java-se-8-update-144-disponivel-para.html">
                  <a:extLst>
                    <a:ext uri="{A12FA001-AC4F-418D-AE19-62706E023703}">
                      <ahyp:hlinkClr xmlns:ahyp="http://schemas.microsoft.com/office/drawing/2018/hyperlinkcolor" val="tx"/>
                    </a:ext>
                  </a:extLst>
                </a:hlinkClick>
              </a:rPr>
              <a:t> </a:t>
            </a:r>
            <a:r>
              <a:rPr lang="en-US" sz="700" dirty="0" err="1">
                <a:solidFill>
                  <a:srgbClr val="FFFFFF"/>
                </a:solidFill>
                <a:hlinkClick r:id="rId5" tooltip="https://javabahia.blogspot.com/2017/07/java-se-8-update-144-disponivel-para.html">
                  <a:extLst>
                    <a:ext uri="{A12FA001-AC4F-418D-AE19-62706E023703}">
                      <ahyp:hlinkClr xmlns:ahyp="http://schemas.microsoft.com/office/drawing/2018/hyperlinkcolor" val="tx"/>
                    </a:ext>
                  </a:extLst>
                </a:hlinkClick>
              </a:rPr>
              <a:t>foto</a:t>
            </a:r>
            <a:r>
              <a:rPr lang="en-US" sz="700" dirty="0">
                <a:solidFill>
                  <a:srgbClr val="FFFFFF"/>
                </a:solidFill>
              </a:rPr>
              <a:t> de Autor </a:t>
            </a:r>
            <a:r>
              <a:rPr lang="en-US" sz="700" dirty="0" err="1">
                <a:solidFill>
                  <a:srgbClr val="FFFFFF"/>
                </a:solidFill>
              </a:rPr>
              <a:t>desconocido</a:t>
            </a:r>
            <a:r>
              <a:rPr lang="en-US" sz="700" dirty="0">
                <a:solidFill>
                  <a:srgbClr val="FFFFFF"/>
                </a:solidFill>
              </a:rPr>
              <a:t> </a:t>
            </a:r>
            <a:r>
              <a:rPr lang="en-US" sz="700" dirty="0" err="1">
                <a:solidFill>
                  <a:srgbClr val="FFFFFF"/>
                </a:solidFill>
              </a:rPr>
              <a:t>está</a:t>
            </a:r>
            <a:r>
              <a:rPr lang="en-US" sz="700" dirty="0">
                <a:solidFill>
                  <a:srgbClr val="FFFFFF"/>
                </a:solidFill>
              </a:rPr>
              <a:t> bajo </a:t>
            </a:r>
            <a:r>
              <a:rPr lang="en-US" sz="700" dirty="0" err="1">
                <a:solidFill>
                  <a:srgbClr val="FFFFFF"/>
                </a:solidFill>
              </a:rPr>
              <a:t>licencia</a:t>
            </a:r>
            <a:r>
              <a:rPr lang="en-US" sz="700" dirty="0">
                <a:solidFill>
                  <a:srgbClr val="FFFFFF"/>
                </a:solidFill>
              </a:rPr>
              <a:t> </a:t>
            </a:r>
            <a:r>
              <a:rPr lang="en-US" sz="700" dirty="0">
                <a:solidFill>
                  <a:srgbClr val="FFFFFF"/>
                </a:solidFill>
                <a:hlinkClick r:id="rId10"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
        <p:nvSpPr>
          <p:cNvPr id="12" name="CuadroTexto 11">
            <a:extLst>
              <a:ext uri="{FF2B5EF4-FFF2-40B4-BE49-F238E27FC236}">
                <a16:creationId xmlns:a16="http://schemas.microsoft.com/office/drawing/2014/main" id="{FF627AFF-7B1B-990A-E07A-78A0B95AD9F5}"/>
              </a:ext>
            </a:extLst>
          </p:cNvPr>
          <p:cNvSpPr txBox="1"/>
          <p:nvPr/>
        </p:nvSpPr>
        <p:spPr>
          <a:xfrm>
            <a:off x="6718652" y="3576417"/>
            <a:ext cx="241925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stackoverrun.com/ko/q/12846647">
                  <a:extLst>
                    <a:ext uri="{A12FA001-AC4F-418D-AE19-62706E023703}">
                      <ahyp:hlinkClr xmlns:ahyp="http://schemas.microsoft.com/office/drawing/2018/hyperlinkcolor" val="tx"/>
                    </a:ext>
                  </a:extLst>
                </a:hlinkClick>
              </a:rPr>
              <a:t>Esta foto</a:t>
            </a:r>
            <a:r>
              <a:rPr lang="en-US" sz="700">
                <a:solidFill>
                  <a:srgbClr val="FFFFFF"/>
                </a:solidFill>
              </a:rPr>
              <a:t> de Autor desconocido está bajo licencia </a:t>
            </a:r>
            <a:r>
              <a:rPr lang="en-US" sz="700">
                <a:solidFill>
                  <a:srgbClr val="FFFFFF"/>
                </a:solidFill>
                <a:hlinkClick r:id="rId11"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5" name="CuadroTexto 14">
            <a:extLst>
              <a:ext uri="{FF2B5EF4-FFF2-40B4-BE49-F238E27FC236}">
                <a16:creationId xmlns:a16="http://schemas.microsoft.com/office/drawing/2014/main" id="{21DD5B99-BF6B-B1B4-72FA-C7195666721D}"/>
              </a:ext>
            </a:extLst>
          </p:cNvPr>
          <p:cNvSpPr txBox="1"/>
          <p:nvPr/>
        </p:nvSpPr>
        <p:spPr>
          <a:xfrm>
            <a:off x="634844" y="3576417"/>
            <a:ext cx="241925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isolution.pro/th/q/so68743581/withi-peid-ios-simulator-ni-android-studio-sahrab-xaepphlikhechan-flutter">
                  <a:extLst>
                    <a:ext uri="{A12FA001-AC4F-418D-AE19-62706E023703}">
                      <ahyp:hlinkClr xmlns:ahyp="http://schemas.microsoft.com/office/drawing/2018/hyperlinkcolor" val="tx"/>
                    </a:ext>
                  </a:extLst>
                </a:hlinkClick>
              </a:rPr>
              <a:t>Esta foto</a:t>
            </a:r>
            <a:r>
              <a:rPr lang="en-US" sz="700">
                <a:solidFill>
                  <a:srgbClr val="FFFFFF"/>
                </a:solidFill>
              </a:rPr>
              <a:t> de Autor desconocido está bajo licencia </a:t>
            </a:r>
            <a:r>
              <a:rPr lang="en-US" sz="700">
                <a:solidFill>
                  <a:srgbClr val="FFFFFF"/>
                </a:solidFill>
                <a:hlinkClick r:id="rId11"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8" name="CuadroTexto 17">
            <a:extLst>
              <a:ext uri="{FF2B5EF4-FFF2-40B4-BE49-F238E27FC236}">
                <a16:creationId xmlns:a16="http://schemas.microsoft.com/office/drawing/2014/main" id="{8D328A39-92A1-8985-61CB-EBEBA501DED2}"/>
              </a:ext>
            </a:extLst>
          </p:cNvPr>
          <p:cNvSpPr txBox="1"/>
          <p:nvPr/>
        </p:nvSpPr>
        <p:spPr>
          <a:xfrm>
            <a:off x="9137650" y="3776663"/>
            <a:ext cx="3054350" cy="369332"/>
          </a:xfrm>
          <a:prstGeom prst="rect">
            <a:avLst/>
          </a:prstGeom>
          <a:noFill/>
        </p:spPr>
        <p:txBody>
          <a:bodyPr wrap="square" rtlCol="0">
            <a:spAutoFit/>
          </a:bodyPr>
          <a:lstStyle/>
          <a:p>
            <a:r>
              <a:rPr lang="en-US" sz="900">
                <a:hlinkClick r:id="rId9" tooltip="http://www.artit-k.com/dev-sqlite-database-on-android-for-newbie/"/>
              </a:rPr>
              <a:t>Esta foto</a:t>
            </a:r>
            <a:r>
              <a:rPr lang="en-US" sz="900"/>
              <a:t> de Autor desconocido está bajo licencia </a:t>
            </a:r>
            <a:r>
              <a:rPr lang="en-US" sz="900">
                <a:hlinkClick r:id="rId12" tooltip="https://creativecommons.org/licenses/by-nc-sa/3.0/"/>
              </a:rPr>
              <a:t>CC BY-SA-NC</a:t>
            </a:r>
            <a:endParaRPr lang="en-US" sz="900"/>
          </a:p>
        </p:txBody>
      </p:sp>
    </p:spTree>
    <p:extLst>
      <p:ext uri="{BB962C8B-B14F-4D97-AF65-F5344CB8AC3E}">
        <p14:creationId xmlns:p14="http://schemas.microsoft.com/office/powerpoint/2010/main" val="319803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3A02BA-6072-ACC5-7CE2-11A769967C93}"/>
              </a:ext>
            </a:extLst>
          </p:cNvPr>
          <p:cNvSpPr>
            <a:spLocks noGrp="1"/>
          </p:cNvSpPr>
          <p:nvPr>
            <p:ph type="title"/>
          </p:nvPr>
        </p:nvSpPr>
        <p:spPr/>
        <p:txBody>
          <a:bodyPr/>
          <a:lstStyle/>
          <a:p>
            <a:r>
              <a:rPr lang="es-SV" dirty="0"/>
              <a:t>DIAGRAMA DE LA BASE DE DATOS </a:t>
            </a:r>
            <a:br>
              <a:rPr lang="es-SV" dirty="0"/>
            </a:br>
            <a:endParaRPr lang="en-US" dirty="0"/>
          </a:p>
        </p:txBody>
      </p:sp>
      <p:sp>
        <p:nvSpPr>
          <p:cNvPr id="6" name="Marcador de número de diapositiva 5">
            <a:extLst>
              <a:ext uri="{FF2B5EF4-FFF2-40B4-BE49-F238E27FC236}">
                <a16:creationId xmlns:a16="http://schemas.microsoft.com/office/drawing/2014/main" id="{C95C46A7-B54F-C3AE-2A7E-932BB2F1C0B2}"/>
              </a:ext>
            </a:extLst>
          </p:cNvPr>
          <p:cNvSpPr>
            <a:spLocks noGrp="1"/>
          </p:cNvSpPr>
          <p:nvPr>
            <p:ph type="sldNum" sz="quarter" idx="12"/>
          </p:nvPr>
        </p:nvSpPr>
        <p:spPr/>
        <p:txBody>
          <a:bodyPr/>
          <a:lstStyle/>
          <a:p>
            <a:pPr rtl="0"/>
            <a:fld id="{DBA1B0FB-D917-4C8C-928F-313BD683BF39}" type="slidenum">
              <a:rPr lang="es-ES" smtClean="0"/>
              <a:t>8</a:t>
            </a:fld>
            <a:endParaRPr lang="es-ES"/>
          </a:p>
        </p:txBody>
      </p:sp>
      <p:pic>
        <p:nvPicPr>
          <p:cNvPr id="3073" name="Imagen 5">
            <a:extLst>
              <a:ext uri="{FF2B5EF4-FFF2-40B4-BE49-F238E27FC236}">
                <a16:creationId xmlns:a16="http://schemas.microsoft.com/office/drawing/2014/main" id="{00B5CB3B-C324-049E-CA37-D6A6A2694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935" y="1572440"/>
            <a:ext cx="9028065" cy="47362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D90364EC-EEF2-27F6-8349-5A0D66BE3C4D}"/>
              </a:ext>
            </a:extLst>
          </p:cNvPr>
          <p:cNvSpPr>
            <a:spLocks noChangeArrowheads="1"/>
          </p:cNvSpPr>
          <p:nvPr/>
        </p:nvSpPr>
        <p:spPr bwMode="auto">
          <a:xfrm>
            <a:off x="620902" y="55294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7296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3D89F-95E4-78E2-6CB4-853656DC7615}"/>
              </a:ext>
            </a:extLst>
          </p:cNvPr>
          <p:cNvSpPr>
            <a:spLocks noGrp="1"/>
          </p:cNvSpPr>
          <p:nvPr>
            <p:ph type="title"/>
          </p:nvPr>
        </p:nvSpPr>
        <p:spPr/>
        <p:txBody>
          <a:bodyPr/>
          <a:lstStyle/>
          <a:p>
            <a:r>
              <a:rPr lang="en-US" dirty="0"/>
              <a:t>DESCRIPCIÓN DE LA APLICACIÓN. </a:t>
            </a:r>
            <a:br>
              <a:rPr lang="en-US" dirty="0"/>
            </a:br>
            <a:endParaRPr lang="en-US" dirty="0"/>
          </a:p>
        </p:txBody>
      </p:sp>
      <p:sp>
        <p:nvSpPr>
          <p:cNvPr id="6" name="Marcador de número de diapositiva 5">
            <a:extLst>
              <a:ext uri="{FF2B5EF4-FFF2-40B4-BE49-F238E27FC236}">
                <a16:creationId xmlns:a16="http://schemas.microsoft.com/office/drawing/2014/main" id="{F4C01F80-1BA6-6223-E497-AA27DEEF9FE2}"/>
              </a:ext>
            </a:extLst>
          </p:cNvPr>
          <p:cNvSpPr>
            <a:spLocks noGrp="1"/>
          </p:cNvSpPr>
          <p:nvPr>
            <p:ph type="sldNum" sz="quarter" idx="12"/>
          </p:nvPr>
        </p:nvSpPr>
        <p:spPr/>
        <p:txBody>
          <a:bodyPr/>
          <a:lstStyle/>
          <a:p>
            <a:pPr rtl="0"/>
            <a:fld id="{DBA1B0FB-D917-4C8C-928F-313BD683BF39}" type="slidenum">
              <a:rPr lang="es-ES" smtClean="0"/>
              <a:t>9</a:t>
            </a:fld>
            <a:endParaRPr lang="es-ES"/>
          </a:p>
        </p:txBody>
      </p:sp>
      <p:sp>
        <p:nvSpPr>
          <p:cNvPr id="7" name="Rectangle 2">
            <a:extLst>
              <a:ext uri="{FF2B5EF4-FFF2-40B4-BE49-F238E27FC236}">
                <a16:creationId xmlns:a16="http://schemas.microsoft.com/office/drawing/2014/main" id="{E11CF5EB-A07B-2BEC-C5ED-53FE73B7363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SV" altLang="en-US" sz="1800" b="0" i="0" u="none" strike="noStrike" cap="none" normalizeH="0" baseline="0">
              <a:ln>
                <a:noFill/>
              </a:ln>
              <a:solidFill>
                <a:schemeClr val="tx1"/>
              </a:solidFill>
              <a:effectLst/>
              <a:latin typeface="Arial" panose="020B0604020202020204" pitchFamily="34" charset="0"/>
            </a:endParaRPr>
          </a:p>
        </p:txBody>
      </p:sp>
      <p:pic>
        <p:nvPicPr>
          <p:cNvPr id="4097" name="Imagen 13">
            <a:extLst>
              <a:ext uri="{FF2B5EF4-FFF2-40B4-BE49-F238E27FC236}">
                <a16:creationId xmlns:a16="http://schemas.microsoft.com/office/drawing/2014/main" id="{8507BEB8-771C-F0F4-434C-57D39D71B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312" y="1626964"/>
            <a:ext cx="3311525" cy="49571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A301F079-3BC5-1068-1AA9-452616B3159E}"/>
              </a:ext>
            </a:extLst>
          </p:cNvPr>
          <p:cNvSpPr>
            <a:spLocks noChangeArrowheads="1"/>
          </p:cNvSpPr>
          <p:nvPr/>
        </p:nvSpPr>
        <p:spPr bwMode="auto">
          <a:xfrm>
            <a:off x="1300163" y="1554455"/>
            <a:ext cx="5743575"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Al ingresar a la aplicaci</a:t>
            </a:r>
            <a:r>
              <a:rPr kumimoji="0" lang="es-SV" altLang="en-US" sz="2800" b="0" i="0" u="none" strike="noStrike" cap="none" normalizeH="0" baseline="0" dirty="0">
                <a:ln>
                  <a:noFill/>
                </a:ln>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 se pide un usuario y una contrase</a:t>
            </a:r>
            <a:r>
              <a:rPr kumimoji="0" lang="es-SV" altLang="en-US" sz="2800" b="0" i="0" u="none" strike="noStrike" cap="none" normalizeH="0" baseline="0" dirty="0">
                <a:ln>
                  <a:noFill/>
                </a:ln>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 para poder validarse  e ingresar al sistema. (Estos usuarios son dados por los administradores dependiendo de el cargo que desempe</a:t>
            </a:r>
            <a:r>
              <a:rPr kumimoji="0" lang="es-SV" altLang="en-US" sz="2800" b="0" i="0" u="none" strike="noStrike" cap="none" normalizeH="0" baseline="0" dirty="0">
                <a:ln>
                  <a:noFill/>
                </a:ln>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e dentro de la empresa.)</a:t>
            </a:r>
            <a:endParaRPr kumimoji="0" lang="en-US" altLang="en-US" sz="2400" b="0" i="0" u="none" strike="noStrike" cap="none" normalizeH="0" baseline="0" dirty="0">
              <a:ln>
                <a:noFill/>
              </a:ln>
              <a:solidFill>
                <a:schemeClr val="tx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Si el usuario introduce una contrase</a:t>
            </a:r>
            <a:r>
              <a:rPr kumimoji="0" lang="es-SV" altLang="en-US" sz="2800" b="0" i="0" u="none" strike="noStrike" cap="none" normalizeH="0" baseline="0" dirty="0">
                <a:ln>
                  <a:noFill/>
                </a:ln>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a o el usuario err</a:t>
            </a:r>
            <a:r>
              <a:rPr kumimoji="0" lang="es-SV" altLang="en-US" sz="2800" b="0" i="0" u="none" strike="noStrike" cap="none" normalizeH="0" baseline="0" dirty="0">
                <a:ln>
                  <a:noFill/>
                </a:ln>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neamente, no se tendr</a:t>
            </a:r>
            <a:r>
              <a:rPr kumimoji="0" lang="es-SV" altLang="en-US" sz="2800" b="0" i="0" u="none" strike="noStrike" cap="none" normalizeH="0" baseline="0" dirty="0">
                <a:ln>
                  <a:noFill/>
                </a:ln>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s-SV" altLang="en-US" sz="2800" b="0" i="0" u="none" strike="noStrike" cap="none" normalizeH="0" baseline="0" dirty="0">
                <a:ln>
                  <a:noFill/>
                </a:ln>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 acceso al sistema.</a:t>
            </a:r>
            <a:endParaRPr kumimoji="0" lang="es-SV" altLang="en-US" sz="4000" b="0" i="0" u="none" strike="noStrike" cap="none" normalizeH="0" baseline="0" dirty="0">
              <a:ln>
                <a:noFill/>
              </a:ln>
              <a:solidFill>
                <a:schemeClr val="tx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49196333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67.tgt.Office_50301375_TF33713516_Win32_OJ112196127" id="{F9082FAB-B260-427D-84E8-28A2C83CAFF9}" vid="{CFEC27F7-7A35-4744-B58C-557A3196B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{45BBC205-CBCB-4455-83DB-FA9AE3EEE8DB}tf33713516_win32</Template>
  <TotalTime>38</TotalTime>
  <Words>536</Words>
  <Application>Microsoft Office PowerPoint</Application>
  <PresentationFormat>Panorámica</PresentationFormat>
  <Paragraphs>47</Paragraphs>
  <Slides>11</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Gill Sans MT</vt:lpstr>
      <vt:lpstr>Times New Roman</vt:lpstr>
      <vt:lpstr>Walbaum Display</vt:lpstr>
      <vt:lpstr>3DFloatVTI</vt:lpstr>
      <vt:lpstr>UNIVERSIDAD DE EL SALVADOR FACULTAD DE INGENIERÍA Y ARQUITECTURA ESCUELA DE INGENIERIA DE SISTEMAS INFORMATICOS EDUCACION A DISTANCIA</vt:lpstr>
      <vt:lpstr>NOMBRE DE LOS INTEGRANTES DEL EQUIPO: </vt:lpstr>
      <vt:lpstr>Introducción</vt:lpstr>
      <vt:lpstr>Objetivos</vt:lpstr>
      <vt:lpstr>I. PLANTEAMIENTO DEL PROBLEMA </vt:lpstr>
      <vt:lpstr>METODOLOGÍA   </vt:lpstr>
      <vt:lpstr>Presentación de PowerPoint</vt:lpstr>
      <vt:lpstr>DIAGRAMA DE LA BASE DE DATOS  </vt:lpstr>
      <vt:lpstr>DESCRIPCIÓN DE LA APLICACIÓN.  </vt:lpstr>
      <vt:lpstr>PANTALLAS</vt:lpstr>
      <vt:lpstr>CONCLUSIONES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DE EL SALVADOR FACULTAD DE INGENIERÍA Y ARQUITECTURA ESCUELA DE INGENIERIA DE SISTEMAS INFORMATICOS EDUCACION A DISTANCIA</dc:title>
  <dc:creator>ADIEL RENE LARA VALENZUELA</dc:creator>
  <cp:lastModifiedBy>ADIEL RENE LARA VALENZUELA</cp:lastModifiedBy>
  <cp:revision>3</cp:revision>
  <dcterms:created xsi:type="dcterms:W3CDTF">2022-05-23T04:47:25Z</dcterms:created>
  <dcterms:modified xsi:type="dcterms:W3CDTF">2022-05-23T05:25:41Z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